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7" r:id="rId14"/>
    <p:sldId id="271" r:id="rId15"/>
    <p:sldId id="270" r:id="rId16"/>
    <p:sldId id="269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1450"/>
    <p:restoredTop sz="95982"/>
  </p:normalViewPr>
  <p:slideViewPr>
    <p:cSldViewPr snapToGrid="0" snapToObjects="1">
      <p:cViewPr varScale="1">
        <p:scale>
          <a:sx n="98" d="100"/>
          <a:sy n="98" d="100"/>
        </p:scale>
        <p:origin x="208" y="8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1C519-15F4-0748-AD21-8CF7ACC34D13}" type="datetimeFigureOut">
              <a:rPr lang="en-US" smtClean="0"/>
              <a:t>1/2/21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4F751-9D78-264E-9CCA-669E0AC97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0267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1C519-15F4-0748-AD21-8CF7ACC34D13}" type="datetimeFigureOut">
              <a:rPr lang="en-US" smtClean="0"/>
              <a:t>1/2/21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4F751-9D78-264E-9CCA-669E0AC97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0664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1C519-15F4-0748-AD21-8CF7ACC34D13}" type="datetimeFigureOut">
              <a:rPr lang="en-US" smtClean="0"/>
              <a:t>1/2/21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4F751-9D78-264E-9CCA-669E0AC97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641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1C519-15F4-0748-AD21-8CF7ACC34D13}" type="datetimeFigureOut">
              <a:rPr lang="en-US" smtClean="0"/>
              <a:t>1/2/21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4F751-9D78-264E-9CCA-669E0AC97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0406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1C519-15F4-0748-AD21-8CF7ACC34D13}" type="datetimeFigureOut">
              <a:rPr lang="en-US" smtClean="0"/>
              <a:t>1/2/21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4F751-9D78-264E-9CCA-669E0AC97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7708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1C519-15F4-0748-AD21-8CF7ACC34D13}" type="datetimeFigureOut">
              <a:rPr lang="en-US" smtClean="0"/>
              <a:t>1/2/21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4F751-9D78-264E-9CCA-669E0AC97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8577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1C519-15F4-0748-AD21-8CF7ACC34D13}" type="datetimeFigureOut">
              <a:rPr lang="en-US" smtClean="0"/>
              <a:t>1/2/21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4F751-9D78-264E-9CCA-669E0AC97C8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65070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1C519-15F4-0748-AD21-8CF7ACC34D13}" type="datetimeFigureOut">
              <a:rPr lang="en-US" smtClean="0"/>
              <a:t>1/2/21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4F751-9D78-264E-9CCA-669E0AC97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9469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1C519-15F4-0748-AD21-8CF7ACC34D13}" type="datetimeFigureOut">
              <a:rPr lang="en-US" smtClean="0"/>
              <a:t>1/2/21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4F751-9D78-264E-9CCA-669E0AC97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0049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1C519-15F4-0748-AD21-8CF7ACC34D13}" type="datetimeFigureOut">
              <a:rPr lang="en-US" smtClean="0"/>
              <a:t>1/2/21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4F751-9D78-264E-9CCA-669E0AC97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006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6451C519-15F4-0748-AD21-8CF7ACC34D13}" type="datetimeFigureOut">
              <a:rPr lang="en-US" smtClean="0"/>
              <a:t>1/2/21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4F751-9D78-264E-9CCA-669E0AC97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3238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6451C519-15F4-0748-AD21-8CF7ACC34D13}" type="datetimeFigureOut">
              <a:rPr lang="en-US" smtClean="0"/>
              <a:t>1/2/21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96F4F751-9D78-264E-9CCA-669E0AC97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061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towardsdatascience.com/time-series-nested-cross-validation-76adba623eb9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machinelearningmastery.com/backtest-machine-learning-models-time-series-forecasting" TargetMode="External"/><Relationship Id="rId3" Type="http://schemas.openxmlformats.org/officeDocument/2006/relationships/hyperlink" Target="https://ourworldindata.org/air-pollution" TargetMode="External"/><Relationship Id="rId7" Type="http://schemas.openxmlformats.org/officeDocument/2006/relationships/hyperlink" Target="https://towardsdatascience.com/time-series-nested-cross-validation-76adba623eb9" TargetMode="External"/><Relationship Id="rId2" Type="http://schemas.openxmlformats.org/officeDocument/2006/relationships/hyperlink" Target="https://www.theguardian.com/environment/2019/mar/12/air-pollution-deaths-are-double-previous-estimates-finds-research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researchgate.net/publication/341618027_Forecasting_Sales_of_Truck_Components_A_Machine_Learning_Approach" TargetMode="External"/><Relationship Id="rId5" Type="http://schemas.openxmlformats.org/officeDocument/2006/relationships/hyperlink" Target="https://www.thelancet.com/journals/lanplh/article/PIIS2542-5196(20)30298-9/fulltext" TargetMode="External"/><Relationship Id="rId10" Type="http://schemas.openxmlformats.org/officeDocument/2006/relationships/hyperlink" Target="https://machinelearningmastery.com/convert-time-series-supervised-learning-problem-python/" TargetMode="External"/><Relationship Id="rId4" Type="http://schemas.openxmlformats.org/officeDocument/2006/relationships/hyperlink" Target="https://www.epa.gov/pm-pollution/particulate-matter-pm-basics#PM" TargetMode="External"/><Relationship Id="rId9" Type="http://schemas.openxmlformats.org/officeDocument/2006/relationships/hyperlink" Target="https://medium.com/mongolian-data-stories/ulaanbaatar-air-pollution-part-1-35e17c83f70b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ttyimages.in/detail/illustration/deadly-smoke-pollution-from-industrial-smoke-royalty-free-illustration/485276208?adppopup=true" TargetMode="External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048E8-9F50-6846-BBEC-DCB23E77009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Prediction of particulate matter (pm2.5) in Lucknow, india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BA5694-8496-A14C-B559-106F16E7BF4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Shaunak Phatak</a:t>
            </a:r>
          </a:p>
        </p:txBody>
      </p:sp>
    </p:spTree>
    <p:extLst>
      <p:ext uri="{BB962C8B-B14F-4D97-AF65-F5344CB8AC3E}">
        <p14:creationId xmlns:p14="http://schemas.microsoft.com/office/powerpoint/2010/main" val="16892916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4BE1A4D-0EEE-FA41-BCB8-5CC4A76F1E12}"/>
              </a:ext>
            </a:extLst>
          </p:cNvPr>
          <p:cNvSpPr txBox="1">
            <a:spLocks/>
          </p:cNvSpPr>
          <p:nvPr/>
        </p:nvSpPr>
        <p:spPr bwMode="black">
          <a:xfrm>
            <a:off x="2231136" y="2788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Modeling:</a:t>
            </a:r>
          </a:p>
          <a:p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Random vs time series split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35A0B2E-9DB2-1C45-A6DD-1613AA4E74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2279434"/>
            <a:ext cx="5924441" cy="3066072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Random split performed better than time series split without any lag features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Similar performance when lag features were added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All features were used for these studies without any feature selection process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Results for a Light Gradient Boosting Model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B1DE23B3-6B51-A04A-A709-429F5FBC26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2278525"/>
              </p:ext>
            </p:extLst>
          </p:nvPr>
        </p:nvGraphicFramePr>
        <p:xfrm>
          <a:off x="269966" y="2279434"/>
          <a:ext cx="5556069" cy="304741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10812">
                  <a:extLst>
                    <a:ext uri="{9D8B030D-6E8A-4147-A177-3AD203B41FA5}">
                      <a16:colId xmlns:a16="http://schemas.microsoft.com/office/drawing/2014/main" val="1466526843"/>
                    </a:ext>
                  </a:extLst>
                </a:gridCol>
                <a:gridCol w="1026845">
                  <a:extLst>
                    <a:ext uri="{9D8B030D-6E8A-4147-A177-3AD203B41FA5}">
                      <a16:colId xmlns:a16="http://schemas.microsoft.com/office/drawing/2014/main" val="4044513987"/>
                    </a:ext>
                  </a:extLst>
                </a:gridCol>
                <a:gridCol w="901177">
                  <a:extLst>
                    <a:ext uri="{9D8B030D-6E8A-4147-A177-3AD203B41FA5}">
                      <a16:colId xmlns:a16="http://schemas.microsoft.com/office/drawing/2014/main" val="3617703490"/>
                    </a:ext>
                  </a:extLst>
                </a:gridCol>
                <a:gridCol w="894443">
                  <a:extLst>
                    <a:ext uri="{9D8B030D-6E8A-4147-A177-3AD203B41FA5}">
                      <a16:colId xmlns:a16="http://schemas.microsoft.com/office/drawing/2014/main" val="1455260254"/>
                    </a:ext>
                  </a:extLst>
                </a:gridCol>
                <a:gridCol w="911396">
                  <a:extLst>
                    <a:ext uri="{9D8B030D-6E8A-4147-A177-3AD203B41FA5}">
                      <a16:colId xmlns:a16="http://schemas.microsoft.com/office/drawing/2014/main" val="2169881162"/>
                    </a:ext>
                  </a:extLst>
                </a:gridCol>
                <a:gridCol w="911396">
                  <a:extLst>
                    <a:ext uri="{9D8B030D-6E8A-4147-A177-3AD203B41FA5}">
                      <a16:colId xmlns:a16="http://schemas.microsoft.com/office/drawing/2014/main" val="2216532880"/>
                    </a:ext>
                  </a:extLst>
                </a:gridCol>
              </a:tblGrid>
              <a:tr h="101580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Split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Lag Features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Avg. Train RMSE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Avg. Test RMSE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Avg. Train MAE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Avg. Test MAE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66495620"/>
                  </a:ext>
                </a:extLst>
              </a:tr>
              <a:tr h="507902">
                <a:tc rowSpan="2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Random Split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No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59.28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72.18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36.78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47.93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140662248"/>
                  </a:ext>
                </a:extLst>
              </a:tr>
              <a:tr h="50790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Yes (3)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28.66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36.89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13.7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16.34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960024134"/>
                  </a:ext>
                </a:extLst>
              </a:tr>
              <a:tr h="507902">
                <a:tc rowSpan="2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Time based Split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No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67.94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83.22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40.5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59.17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143333926"/>
                  </a:ext>
                </a:extLst>
              </a:tr>
              <a:tr h="50790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Yes (3)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30.92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33.87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14.07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16.95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199174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94696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4BE1A4D-0EEE-FA41-BCB8-5CC4A76F1E12}"/>
              </a:ext>
            </a:extLst>
          </p:cNvPr>
          <p:cNvSpPr txBox="1">
            <a:spLocks/>
          </p:cNvSpPr>
          <p:nvPr/>
        </p:nvSpPr>
        <p:spPr bwMode="black">
          <a:xfrm>
            <a:off x="2231136" y="2788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Modeling</a:t>
            </a:r>
          </a:p>
          <a:p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Tuning the lag feature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35A0B2E-9DB2-1C45-A6DD-1613AA4E74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5956660"/>
            <a:ext cx="10607040" cy="992777"/>
          </a:xfrm>
        </p:spPr>
        <p:txBody>
          <a:bodyPr>
            <a:noAutofit/>
          </a:bodyPr>
          <a:lstStyle/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No performance improvements beyond using the 1</a:t>
            </a:r>
            <a:r>
              <a:rPr lang="en-US" baseline="30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lag feature</a:t>
            </a:r>
          </a:p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Similar behavior across all models tested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BE9964-F12F-E341-8C83-06EB748EE6CE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2597" y="1599149"/>
            <a:ext cx="6346806" cy="4212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535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4BE1A4D-0EEE-FA41-BCB8-5CC4A76F1E12}"/>
              </a:ext>
            </a:extLst>
          </p:cNvPr>
          <p:cNvSpPr txBox="1">
            <a:spLocks/>
          </p:cNvSpPr>
          <p:nvPr/>
        </p:nvSpPr>
        <p:spPr bwMode="black">
          <a:xfrm>
            <a:off x="2231136" y="2788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Modeling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4A85566-B2EF-7145-9FA3-A26402CE311F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966" y="1817458"/>
            <a:ext cx="6797039" cy="4452711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0F0CEB0-B5A1-F14B-968F-C14F428A42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93725" y="2693657"/>
            <a:ext cx="4497977" cy="2700312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Time series split avoids data leakage that can happen for random splits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Nested cross-validation avoids a problem of choosing an arbitrary test set to make predictions</a:t>
            </a:r>
            <a:endParaRPr lang="en-US" sz="20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ED72B01-1067-D54E-8237-207834F52F73}"/>
              </a:ext>
            </a:extLst>
          </p:cNvPr>
          <p:cNvSpPr txBox="1">
            <a:spLocks/>
          </p:cNvSpPr>
          <p:nvPr/>
        </p:nvSpPr>
        <p:spPr>
          <a:xfrm>
            <a:off x="269966" y="6309358"/>
            <a:ext cx="7593874" cy="4739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1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Reference: </a:t>
            </a:r>
            <a:r>
              <a:rPr lang="en-US" sz="1200" u="sng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3"/>
              </a:rPr>
              <a:t>https://towardsdatascience.com/time-series-nested-cross-validation-76adba623eb9</a:t>
            </a:r>
            <a:r>
              <a:rPr lang="en-US" sz="1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127475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4BE1A4D-0EEE-FA41-BCB8-5CC4A76F1E12}"/>
              </a:ext>
            </a:extLst>
          </p:cNvPr>
          <p:cNvSpPr txBox="1">
            <a:spLocks/>
          </p:cNvSpPr>
          <p:nvPr/>
        </p:nvSpPr>
        <p:spPr bwMode="black">
          <a:xfrm>
            <a:off x="2231136" y="2788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Modeling:</a:t>
            </a:r>
          </a:p>
          <a:p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Walk forward validation Results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35A0B2E-9DB2-1C45-A6DD-1613AA4E74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8903" y="4867875"/>
            <a:ext cx="10607040" cy="1728868"/>
          </a:xfrm>
        </p:spPr>
        <p:txBody>
          <a:bodyPr>
            <a:noAutofit/>
          </a:bodyPr>
          <a:lstStyle/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</a:t>
            </a:r>
            <a:r>
              <a:rPr lang="en-US" baseline="30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lag and time features sufficient to maximize modeling performance </a:t>
            </a:r>
          </a:p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Weather and pollutant variables were not useful to further improve performance</a:t>
            </a:r>
          </a:p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Average test set metrics similar across all models</a:t>
            </a:r>
          </a:p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Models based on a 3 splits for train/test as well as nested cross-validation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29880B3-8FE9-5A47-B77E-896BD5F1DA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8972470"/>
              </p:ext>
            </p:extLst>
          </p:nvPr>
        </p:nvGraphicFramePr>
        <p:xfrm>
          <a:off x="2252689" y="1881051"/>
          <a:ext cx="7686621" cy="257338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980095">
                  <a:extLst>
                    <a:ext uri="{9D8B030D-6E8A-4147-A177-3AD203B41FA5}">
                      <a16:colId xmlns:a16="http://schemas.microsoft.com/office/drawing/2014/main" val="705692842"/>
                    </a:ext>
                  </a:extLst>
                </a:gridCol>
                <a:gridCol w="1200722">
                  <a:extLst>
                    <a:ext uri="{9D8B030D-6E8A-4147-A177-3AD203B41FA5}">
                      <a16:colId xmlns:a16="http://schemas.microsoft.com/office/drawing/2014/main" val="1880065806"/>
                    </a:ext>
                  </a:extLst>
                </a:gridCol>
                <a:gridCol w="1134846">
                  <a:extLst>
                    <a:ext uri="{9D8B030D-6E8A-4147-A177-3AD203B41FA5}">
                      <a16:colId xmlns:a16="http://schemas.microsoft.com/office/drawing/2014/main" val="2508935492"/>
                    </a:ext>
                  </a:extLst>
                </a:gridCol>
                <a:gridCol w="1260615">
                  <a:extLst>
                    <a:ext uri="{9D8B030D-6E8A-4147-A177-3AD203B41FA5}">
                      <a16:colId xmlns:a16="http://schemas.microsoft.com/office/drawing/2014/main" val="3399978533"/>
                    </a:ext>
                  </a:extLst>
                </a:gridCol>
                <a:gridCol w="1110343">
                  <a:extLst>
                    <a:ext uri="{9D8B030D-6E8A-4147-A177-3AD203B41FA5}">
                      <a16:colId xmlns:a16="http://schemas.microsoft.com/office/drawing/2014/main" val="4227020758"/>
                    </a:ext>
                  </a:extLst>
                </a:gridCol>
              </a:tblGrid>
              <a:tr h="514677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Model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Avg. Train RMSE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Avg. Test RMSE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Avg. Train MAE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Avg. Test MAE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519608594"/>
                  </a:ext>
                </a:extLst>
              </a:tr>
              <a:tr h="514677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Random Forest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37.49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33.56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14.82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15.66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525941295"/>
                  </a:ext>
                </a:extLst>
              </a:tr>
              <a:tr h="514677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Gradient Boost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38.62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34.35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17.39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16.62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890989586"/>
                  </a:ext>
                </a:extLst>
              </a:tr>
              <a:tr h="514677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Light Gradient Boost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38.6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33.85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16.88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16.22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753279850"/>
                  </a:ext>
                </a:extLst>
              </a:tr>
              <a:tr h="514677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XGBoost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38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34.05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16.68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16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53219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631775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4BE1A4D-0EEE-FA41-BCB8-5CC4A76F1E12}"/>
              </a:ext>
            </a:extLst>
          </p:cNvPr>
          <p:cNvSpPr txBox="1">
            <a:spLocks/>
          </p:cNvSpPr>
          <p:nvPr/>
        </p:nvSpPr>
        <p:spPr bwMode="black">
          <a:xfrm>
            <a:off x="2231136" y="2788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Modeling:</a:t>
            </a:r>
          </a:p>
          <a:p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Walk forward validation Example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35A0B2E-9DB2-1C45-A6DD-1613AA4E74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1966" y="5847587"/>
            <a:ext cx="10607040" cy="879785"/>
          </a:xfrm>
        </p:spPr>
        <p:txBody>
          <a:bodyPr>
            <a:noAutofit/>
          </a:bodyPr>
          <a:lstStyle/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Modeling results for 200 hourly walk forward predictions using Light Gradient Boost</a:t>
            </a:r>
          </a:p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</a:t>
            </a:r>
            <a:r>
              <a:rPr lang="en-US" baseline="30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lag feature had the highest importance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559383-EDC3-F448-BDC6-CEDD2CA9F139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4193" y="1592897"/>
            <a:ext cx="7236823" cy="4032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7512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4BE1A4D-0EEE-FA41-BCB8-5CC4A76F1E12}"/>
              </a:ext>
            </a:extLst>
          </p:cNvPr>
          <p:cNvSpPr txBox="1">
            <a:spLocks/>
          </p:cNvSpPr>
          <p:nvPr/>
        </p:nvSpPr>
        <p:spPr bwMode="black">
          <a:xfrm>
            <a:off x="2231136" y="2788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Conclusions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35A0B2E-9DB2-1C45-A6DD-1613AA4E74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1754122"/>
            <a:ext cx="7729728" cy="4894872"/>
          </a:xfrm>
        </p:spPr>
        <p:txBody>
          <a:bodyPr>
            <a:noAutofit/>
          </a:bodyPr>
          <a:lstStyle/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Project aimed to predict hourly PM2.5 values using supervised learning for a multivariate time series</a:t>
            </a:r>
          </a:p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Performance Comparison between random split and time series split</a:t>
            </a:r>
          </a:p>
          <a:p>
            <a:pPr lvl="2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Random split fared better when no lags were added</a:t>
            </a:r>
          </a:p>
          <a:p>
            <a:pPr lvl="2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Similar performance with lag features</a:t>
            </a:r>
          </a:p>
          <a:p>
            <a:pPr lvl="2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Improved performance with lag features</a:t>
            </a:r>
          </a:p>
          <a:p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Model Comparison with Walk forwa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rd nested cross-validation </a:t>
            </a:r>
          </a:p>
          <a:p>
            <a:pPr lvl="2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</a:t>
            </a:r>
            <a:r>
              <a:rPr lang="en-US" baseline="30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lag and time features sufficient to maximize performance</a:t>
            </a:r>
          </a:p>
          <a:p>
            <a:pPr lvl="2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Weather and pollution features not useful to improve model results</a:t>
            </a:r>
          </a:p>
          <a:p>
            <a:pPr lvl="2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Similar performance across all models tested</a:t>
            </a:r>
          </a:p>
          <a:p>
            <a:pPr lvl="2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Light Gradient Boost can be chosen as a final model due to its fast training time</a:t>
            </a:r>
          </a:p>
        </p:txBody>
      </p:sp>
    </p:spTree>
    <p:extLst>
      <p:ext uri="{BB962C8B-B14F-4D97-AF65-F5344CB8AC3E}">
        <p14:creationId xmlns:p14="http://schemas.microsoft.com/office/powerpoint/2010/main" val="42452364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4BE1A4D-0EEE-FA41-BCB8-5CC4A76F1E12}"/>
              </a:ext>
            </a:extLst>
          </p:cNvPr>
          <p:cNvSpPr txBox="1">
            <a:spLocks/>
          </p:cNvSpPr>
          <p:nvPr/>
        </p:nvSpPr>
        <p:spPr bwMode="black">
          <a:xfrm>
            <a:off x="2231136" y="2788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References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35A0B2E-9DB2-1C45-A6DD-1613AA4E74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1727994"/>
            <a:ext cx="7729728" cy="4685868"/>
          </a:xfrm>
        </p:spPr>
        <p:txBody>
          <a:bodyPr>
            <a:no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1400" u="sng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2"/>
              </a:rPr>
              <a:t>https://www.theguardian.com/environment/2019/mar/12/air-pollution-deaths-are-double-previous-estimates-finds-research</a:t>
            </a:r>
            <a:endParaRPr lang="en-US" sz="1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400" u="sng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3"/>
              </a:rPr>
              <a:t>https://ourworldindata.org/air-pollution</a:t>
            </a:r>
            <a:endParaRPr lang="en-US" sz="1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400" u="sng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4"/>
              </a:rPr>
              <a:t>https://www.epa.gov/pm-pollution/particulate-matter-pm-basics#PM</a:t>
            </a:r>
            <a:endParaRPr lang="en-US" sz="1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400" u="sng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5"/>
              </a:rPr>
              <a:t>https://www.thelancet.com/journals/lanplh/article/PIIS2542-5196(20)30298-9/fulltext</a:t>
            </a:r>
            <a:endParaRPr lang="en-US" sz="1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400" u="sng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6"/>
              </a:rPr>
              <a:t>https://www.researchgate.net/publication/341618027_Forecasting_Sales_of_Truck_Components_A_Machine_Learning_Approach</a:t>
            </a:r>
            <a:endParaRPr lang="en-US" sz="1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400" u="sng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7"/>
              </a:rPr>
              <a:t>https://towardsdatascience.com/time-series-nested-cross-validation-76adba623eb9</a:t>
            </a:r>
            <a:endParaRPr lang="en-US" sz="1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400" u="sng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8"/>
              </a:rPr>
              <a:t>https://machinelearningmastery.com/backtest-machine-learning-models-time-series-forecasting</a:t>
            </a:r>
            <a:endParaRPr lang="en-US" sz="1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400" u="sng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9"/>
              </a:rPr>
              <a:t>https://medium.com/mongolian-data-stories/ulaanbaatar-air-pollution-part-1-35e17c83f70b</a:t>
            </a:r>
            <a:endParaRPr lang="en-US" sz="1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400" u="sng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10"/>
              </a:rPr>
              <a:t>https://machinelearningmastery.com/convert-time-series-supervised-learning-problem-python/</a:t>
            </a:r>
            <a:endParaRPr lang="en-US" sz="1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15590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87C99-5D8E-B54F-AA3B-CDDD947950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78892"/>
            <a:ext cx="7729728" cy="1188720"/>
          </a:xfrm>
        </p:spPr>
        <p:txBody>
          <a:bodyPr/>
          <a:lstStyle/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04396B-1EA4-B845-9ECD-AE835DF62F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159069"/>
            <a:ext cx="7729728" cy="2844005"/>
          </a:xfrm>
        </p:spPr>
        <p:txBody>
          <a:bodyPr>
            <a:noAutofit/>
          </a:bodyPr>
          <a:lstStyle/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Problem Context and Definition</a:t>
            </a:r>
          </a:p>
          <a:p>
            <a:pPr marL="0" indent="0">
              <a:buNone/>
            </a:pP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Data Wrangling and Exploratory Data Analysis (EDA)</a:t>
            </a:r>
          </a:p>
          <a:p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Modeling Results</a:t>
            </a:r>
          </a:p>
          <a:p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6766361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F486B6-A354-D140-9D5B-3CD931789D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7821" y="2178005"/>
            <a:ext cx="5240818" cy="3415586"/>
          </a:xfrm>
        </p:spPr>
        <p:txBody>
          <a:bodyPr>
            <a:normAutofit/>
          </a:bodyPr>
          <a:lstStyle/>
          <a:p>
            <a:r>
              <a:rPr lang="en-US" sz="15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Air pollution is a serious health hazard with 8.8 million deaths globally </a:t>
            </a:r>
          </a:p>
          <a:p>
            <a:r>
              <a:rPr lang="en-US" sz="15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Particulate matter is very harmful due to its microscopic size entering lungs and bloodstream</a:t>
            </a:r>
          </a:p>
          <a:p>
            <a:r>
              <a:rPr lang="en-US" sz="15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Serious problem in India with 0.98 out of 1.67 million deaths due to particulate matter in 2019</a:t>
            </a:r>
          </a:p>
          <a:p>
            <a:r>
              <a:rPr lang="en-US" sz="15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Project aims at using publicly available pollution data to create a forecasting model for particulate matter (PM2.5)</a:t>
            </a:r>
          </a:p>
          <a:p>
            <a:r>
              <a:rPr lang="en-US" sz="15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Model can be further extended into an app to warn people and provide recommendations to take necessary precaution</a:t>
            </a:r>
          </a:p>
          <a:p>
            <a:endParaRPr lang="en-US" sz="15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3A6BD82-2893-3940-BB2B-81B16E47B310}"/>
              </a:ext>
            </a:extLst>
          </p:cNvPr>
          <p:cNvSpPr txBox="1">
            <a:spLocks/>
          </p:cNvSpPr>
          <p:nvPr/>
        </p:nvSpPr>
        <p:spPr bwMode="black">
          <a:xfrm>
            <a:off x="2231136" y="2788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Problem context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F570C40-0A18-5140-8C98-B7D8AC2B78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195" y="1632053"/>
            <a:ext cx="6099854" cy="4507490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B277AFD-5228-D846-B0BC-4F8DA5A6CCA0}"/>
              </a:ext>
            </a:extLst>
          </p:cNvPr>
          <p:cNvSpPr txBox="1">
            <a:spLocks/>
          </p:cNvSpPr>
          <p:nvPr/>
        </p:nvSpPr>
        <p:spPr>
          <a:xfrm>
            <a:off x="143692" y="6139543"/>
            <a:ext cx="7445829" cy="4739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1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Reference: </a:t>
            </a:r>
            <a:r>
              <a:rPr lang="en-US" sz="1200" u="sng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3"/>
              </a:rPr>
              <a:t>https://www.gettyimages.in/detail/illustration/deadly-smoke-pollution-from-industrial-smoke-royalty-free-illustration/485276208?adppopup=true</a:t>
            </a:r>
            <a:endParaRPr lang="en-US" sz="1200" u="sng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sz="1200" u="sng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148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F81D12-DA24-AE46-919F-EB5BFAA5BA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104644"/>
            <a:ext cx="7729728" cy="3101983"/>
          </a:xfrm>
        </p:spPr>
        <p:txBody>
          <a:bodyPr>
            <a:normAutofit/>
          </a:bodyPr>
          <a:lstStyle/>
          <a:p>
            <a:r>
              <a:rPr lang="en-US" sz="17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Create an hourly forecasting model for particulate matter (PM2.5) in Lucknow, India applying supervised learning for a multivariate time series dataset</a:t>
            </a:r>
          </a:p>
          <a:p>
            <a:r>
              <a:rPr lang="en-US" sz="17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Dataset Information:</a:t>
            </a:r>
          </a:p>
          <a:p>
            <a:pPr lvl="1"/>
            <a:r>
              <a:rPr lang="en-US" sz="15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Pollution data - Central Pollution Control Board, India </a:t>
            </a:r>
          </a:p>
          <a:p>
            <a:pPr lvl="1"/>
            <a:r>
              <a:rPr lang="en-US" sz="15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Temperature data - National Oceanic &amp; Atmospheric Administration </a:t>
            </a:r>
          </a:p>
          <a:p>
            <a:r>
              <a:rPr lang="en-US" sz="17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Independent Variables:  Weather, other air pollutants and time based features</a:t>
            </a:r>
          </a:p>
          <a:p>
            <a:r>
              <a:rPr lang="en-US" sz="17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Dependent Variable: PM2.5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9386705-DDF9-E34C-B165-72A016893628}"/>
              </a:ext>
            </a:extLst>
          </p:cNvPr>
          <p:cNvSpPr txBox="1">
            <a:spLocks/>
          </p:cNvSpPr>
          <p:nvPr/>
        </p:nvSpPr>
        <p:spPr bwMode="black">
          <a:xfrm>
            <a:off x="2231136" y="2788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Problem Definition</a:t>
            </a:r>
          </a:p>
        </p:txBody>
      </p:sp>
    </p:spTree>
    <p:extLst>
      <p:ext uri="{BB962C8B-B14F-4D97-AF65-F5344CB8AC3E}">
        <p14:creationId xmlns:p14="http://schemas.microsoft.com/office/powerpoint/2010/main" val="24263914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34823E-E24D-0440-8425-D967BB4FC3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211325"/>
            <a:ext cx="7729728" cy="3101983"/>
          </a:xfrm>
        </p:spPr>
        <p:txBody>
          <a:bodyPr>
            <a:normAutofit lnSpcReduction="10000"/>
          </a:bodyPr>
          <a:lstStyle/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Missing values for the dependent variable (PM2.5) were dropped</a:t>
            </a:r>
          </a:p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Missing values for independent variables were imputed by their column means</a:t>
            </a:r>
          </a:p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Outlier treatment methods tested:</a:t>
            </a:r>
          </a:p>
          <a:p>
            <a:pPr lvl="2">
              <a:buFont typeface="Wingdings" pitchFamily="2" charset="2"/>
              <a:buChar char="§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Percentile Capping</a:t>
            </a:r>
          </a:p>
          <a:p>
            <a:pPr lvl="2">
              <a:buFont typeface="Wingdings" pitchFamily="2" charset="2"/>
              <a:buChar char="§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Bounding by 3 standard deviations</a:t>
            </a:r>
          </a:p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Did not use the above methods due to significant changes to the data distribution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4564EDB-53D0-6A4C-9CE3-7B682FBC4E91}"/>
              </a:ext>
            </a:extLst>
          </p:cNvPr>
          <p:cNvSpPr txBox="1">
            <a:spLocks/>
          </p:cNvSpPr>
          <p:nvPr/>
        </p:nvSpPr>
        <p:spPr bwMode="black">
          <a:xfrm>
            <a:off x="2231136" y="2788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Data wrangling and eda</a:t>
            </a:r>
          </a:p>
        </p:txBody>
      </p:sp>
    </p:spTree>
    <p:extLst>
      <p:ext uri="{BB962C8B-B14F-4D97-AF65-F5344CB8AC3E}">
        <p14:creationId xmlns:p14="http://schemas.microsoft.com/office/powerpoint/2010/main" val="13999841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4BE1A4D-0EEE-FA41-BCB8-5CC4A76F1E12}"/>
              </a:ext>
            </a:extLst>
          </p:cNvPr>
          <p:cNvSpPr txBox="1">
            <a:spLocks/>
          </p:cNvSpPr>
          <p:nvPr/>
        </p:nvSpPr>
        <p:spPr bwMode="black">
          <a:xfrm>
            <a:off x="2231136" y="2788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Data wrangling and eda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C0493870-2605-D243-A3E2-5CAE5206CA3E}"/>
              </a:ext>
            </a:extLst>
          </p:cNvPr>
          <p:cNvSpPr txBox="1">
            <a:spLocks/>
          </p:cNvSpPr>
          <p:nvPr/>
        </p:nvSpPr>
        <p:spPr>
          <a:xfrm>
            <a:off x="427156" y="5855529"/>
            <a:ext cx="11381232" cy="7511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Some outliers as marked on the figures were removed for PM2.5 and sulphur dioxide</a:t>
            </a:r>
          </a:p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No other outlier changes were made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D5B843D-0C89-BA41-9B61-838D02E80D6E}"/>
              </a:ext>
            </a:extLst>
          </p:cNvPr>
          <p:cNvGrpSpPr/>
          <p:nvPr/>
        </p:nvGrpSpPr>
        <p:grpSpPr>
          <a:xfrm>
            <a:off x="152400" y="1863257"/>
            <a:ext cx="5638800" cy="3688457"/>
            <a:chOff x="152400" y="1863257"/>
            <a:chExt cx="5638800" cy="3688457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F96D1069-45E1-D941-926B-D495F63714FD}"/>
                </a:ext>
              </a:extLst>
            </p:cNvPr>
            <p:cNvPicPr/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65" t="5948" r="8029" b="6050"/>
            <a:stretch/>
          </p:blipFill>
          <p:spPr bwMode="auto">
            <a:xfrm>
              <a:off x="152400" y="1863257"/>
              <a:ext cx="5638800" cy="3688457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72FC72E-3B01-4F4C-BCA2-5CE88129246D}"/>
                </a:ext>
              </a:extLst>
            </p:cNvPr>
            <p:cNvSpPr/>
            <p:nvPr/>
          </p:nvSpPr>
          <p:spPr>
            <a:xfrm>
              <a:off x="1208314" y="2155371"/>
              <a:ext cx="337457" cy="1937658"/>
            </a:xfrm>
            <a:prstGeom prst="ellipse">
              <a:avLst/>
            </a:prstGeom>
            <a:no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9D58CF0-3CFD-E542-8CA7-245E0BE65BC1}"/>
              </a:ext>
            </a:extLst>
          </p:cNvPr>
          <p:cNvGrpSpPr/>
          <p:nvPr/>
        </p:nvGrpSpPr>
        <p:grpSpPr>
          <a:xfrm>
            <a:off x="6243175" y="1857972"/>
            <a:ext cx="5638800" cy="3693742"/>
            <a:chOff x="6243175" y="1857972"/>
            <a:chExt cx="5638800" cy="3693742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3DA847B1-755C-D843-92EF-D4D87253939A}"/>
                </a:ext>
              </a:extLst>
            </p:cNvPr>
            <p:cNvPicPr/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31" t="7118" r="9193" b="8427"/>
            <a:stretch/>
          </p:blipFill>
          <p:spPr bwMode="auto">
            <a:xfrm>
              <a:off x="6243175" y="1857972"/>
              <a:ext cx="5638800" cy="3693742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423BC724-74A6-B64F-A5D8-8925E00BA104}"/>
                </a:ext>
              </a:extLst>
            </p:cNvPr>
            <p:cNvSpPr/>
            <p:nvPr/>
          </p:nvSpPr>
          <p:spPr>
            <a:xfrm>
              <a:off x="7924800" y="2231569"/>
              <a:ext cx="337457" cy="2612572"/>
            </a:xfrm>
            <a:prstGeom prst="ellipse">
              <a:avLst/>
            </a:prstGeom>
            <a:noFill/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FBA11368-2994-044B-B536-AB07E26E9305}"/>
                </a:ext>
              </a:extLst>
            </p:cNvPr>
            <p:cNvSpPr/>
            <p:nvPr/>
          </p:nvSpPr>
          <p:spPr>
            <a:xfrm>
              <a:off x="9252858" y="2106543"/>
              <a:ext cx="574330" cy="2612572"/>
            </a:xfrm>
            <a:prstGeom prst="ellipse">
              <a:avLst/>
            </a:prstGeom>
            <a:noFill/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322582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4BE1A4D-0EEE-FA41-BCB8-5CC4A76F1E12}"/>
              </a:ext>
            </a:extLst>
          </p:cNvPr>
          <p:cNvSpPr txBox="1">
            <a:spLocks/>
          </p:cNvSpPr>
          <p:nvPr/>
        </p:nvSpPr>
        <p:spPr bwMode="black">
          <a:xfrm>
            <a:off x="2231136" y="2788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Data wrangling and eda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C0493870-2605-D243-A3E2-5CAE5206CA3E}"/>
              </a:ext>
            </a:extLst>
          </p:cNvPr>
          <p:cNvSpPr txBox="1">
            <a:spLocks/>
          </p:cNvSpPr>
          <p:nvPr/>
        </p:nvSpPr>
        <p:spPr>
          <a:xfrm>
            <a:off x="405384" y="5829403"/>
            <a:ext cx="11381232" cy="7511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Extracted time based features from the date-time index</a:t>
            </a:r>
          </a:p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Cyclic variations in PM2.5 concentration across month as well as hour of day 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D04CB9E-2AD8-4748-A514-040A457D87DC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88" y="1694683"/>
            <a:ext cx="5717612" cy="3693742"/>
          </a:xfrm>
          <a:prstGeom prst="rect">
            <a:avLst/>
          </a:prstGeom>
          <a:ln>
            <a:noFill/>
          </a:ln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5BFAA120-3C6F-1745-BBE2-0124D86D5E16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7772" y="1694683"/>
            <a:ext cx="5717612" cy="3693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2488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4BE1A4D-0EEE-FA41-BCB8-5CC4A76F1E12}"/>
              </a:ext>
            </a:extLst>
          </p:cNvPr>
          <p:cNvSpPr txBox="1">
            <a:spLocks/>
          </p:cNvSpPr>
          <p:nvPr/>
        </p:nvSpPr>
        <p:spPr bwMode="black">
          <a:xfrm>
            <a:off x="2231136" y="2788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Data wrangling and eda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2B3B3DC-0ABB-A04C-9024-E1E1DAD9A088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305"/>
          <a:stretch/>
        </p:blipFill>
        <p:spPr bwMode="auto">
          <a:xfrm>
            <a:off x="305298" y="1598241"/>
            <a:ext cx="6226131" cy="510735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153902D-D0AE-8940-BFE7-93B1E96D76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9400" y="2355016"/>
            <a:ext cx="5464628" cy="3101983"/>
          </a:xfrm>
        </p:spPr>
        <p:txBody>
          <a:bodyPr>
            <a:normAutofit/>
          </a:bodyPr>
          <a:lstStyle/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Negative correlation between PM2.5 and temperature and wind speed</a:t>
            </a:r>
          </a:p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Moderate positive correlations between PM2.5 and other pollutant features</a:t>
            </a:r>
          </a:p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Multicollinearity between other pollutant features</a:t>
            </a:r>
          </a:p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Heat map also shows cyclical features converted to sine and cosine components to retain cyclical information</a:t>
            </a:r>
          </a:p>
        </p:txBody>
      </p:sp>
    </p:spTree>
    <p:extLst>
      <p:ext uri="{BB962C8B-B14F-4D97-AF65-F5344CB8AC3E}">
        <p14:creationId xmlns:p14="http://schemas.microsoft.com/office/powerpoint/2010/main" val="21454467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4BE1A4D-0EEE-FA41-BCB8-5CC4A76F1E12}"/>
              </a:ext>
            </a:extLst>
          </p:cNvPr>
          <p:cNvSpPr txBox="1">
            <a:spLocks/>
          </p:cNvSpPr>
          <p:nvPr/>
        </p:nvSpPr>
        <p:spPr bwMode="black">
          <a:xfrm>
            <a:off x="2231136" y="2788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Modeling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35A0B2E-9DB2-1C45-A6DD-1613AA4E74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002318"/>
            <a:ext cx="7729728" cy="4359293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Modeling studies involved two case studies:</a:t>
            </a:r>
          </a:p>
          <a:p>
            <a:pPr lvl="1">
              <a:lnSpc>
                <a:spcPct val="150000"/>
              </a:lnSpc>
              <a:buFont typeface="Wingdings" pitchFamily="2" charset="2"/>
              <a:buChar char="§"/>
            </a:pPr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Performance Comparison for randomly split train/test sets versus splits on temporal order</a:t>
            </a:r>
          </a:p>
          <a:p>
            <a:pPr lvl="1">
              <a:buFont typeface="Wingdings" pitchFamily="2" charset="2"/>
              <a:buChar char="§"/>
            </a:pPr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Comparing model performances while applying walk forward validation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Nested cross validation to tune hyperparameters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Tuning lag features for PM2.5 as a hyperparameter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Check effectiveness of using some or all features</a:t>
            </a:r>
          </a:p>
        </p:txBody>
      </p:sp>
    </p:spTree>
    <p:extLst>
      <p:ext uri="{BB962C8B-B14F-4D97-AF65-F5344CB8AC3E}">
        <p14:creationId xmlns:p14="http://schemas.microsoft.com/office/powerpoint/2010/main" val="150991252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{A550371C-2682-2D4F-B334-92DAB6734E8E}tf10001120</Template>
  <TotalTime>174</TotalTime>
  <Words>866</Words>
  <Application>Microsoft Macintosh PowerPoint</Application>
  <PresentationFormat>Widescreen</PresentationFormat>
  <Paragraphs>147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Gill Sans MT</vt:lpstr>
      <vt:lpstr>Verdana</vt:lpstr>
      <vt:lpstr>Wingdings</vt:lpstr>
      <vt:lpstr>Parcel</vt:lpstr>
      <vt:lpstr>Prediction of particulate matter (pm2.5) in Lucknow, india</vt:lpstr>
      <vt:lpstr>Outline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73</cp:revision>
  <dcterms:created xsi:type="dcterms:W3CDTF">2021-01-01T17:00:11Z</dcterms:created>
  <dcterms:modified xsi:type="dcterms:W3CDTF">2021-01-02T06:59:42Z</dcterms:modified>
</cp:coreProperties>
</file>

<file path=docProps/thumbnail.jpeg>
</file>